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74" r:id="rId6"/>
    <p:sldId id="259" r:id="rId7"/>
    <p:sldId id="260" r:id="rId8"/>
    <p:sldId id="272" r:id="rId9"/>
    <p:sldId id="275" r:id="rId10"/>
    <p:sldId id="261" r:id="rId11"/>
    <p:sldId id="264" r:id="rId12"/>
    <p:sldId id="265" r:id="rId13"/>
    <p:sldId id="277" r:id="rId14"/>
    <p:sldId id="263" r:id="rId15"/>
    <p:sldId id="266" r:id="rId16"/>
    <p:sldId id="279" r:id="rId17"/>
    <p:sldId id="267" r:id="rId18"/>
    <p:sldId id="273" r:id="rId19"/>
    <p:sldId id="268" r:id="rId20"/>
    <p:sldId id="278" r:id="rId21"/>
    <p:sldId id="269" r:id="rId22"/>
    <p:sldId id="280" r:id="rId23"/>
    <p:sldId id="270" r:id="rId24"/>
    <p:sldId id="281" r:id="rId25"/>
    <p:sldId id="282" r:id="rId26"/>
    <p:sldId id="276" r:id="rId27"/>
    <p:sldId id="271"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BCC5156-9A12-4056-AD57-4D63C670C709}" type="datetimeFigureOut">
              <a:rPr lang="en-US" smtClean="0"/>
              <a:t>2/19/2013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0100EA-7F55-4EB1-B740-474FA1136190}"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CC5156-9A12-4056-AD57-4D63C670C709}" type="datetimeFigureOut">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100EA-7F55-4EB1-B740-474FA113619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D0100EA-7F55-4EB1-B740-474FA1136190}"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CC5156-9A12-4056-AD57-4D63C670C709}" type="datetimeFigureOut">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CC5156-9A12-4056-AD57-4D63C670C709}" type="datetimeFigureOut">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0100EA-7F55-4EB1-B740-474FA1136190}"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BCC5156-9A12-4056-AD57-4D63C670C709}" type="datetimeFigureOut">
              <a:rPr lang="en-US" smtClean="0"/>
              <a:t>2/19/2013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0100EA-7F55-4EB1-B740-474FA1136190}"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BCC5156-9A12-4056-AD57-4D63C670C709}" type="datetimeFigureOut">
              <a:rPr lang="en-US" smtClean="0"/>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100EA-7F55-4EB1-B740-474FA1136190}"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BCC5156-9A12-4056-AD57-4D63C670C709}" type="datetimeFigureOut">
              <a:rPr lang="en-US" smtClean="0"/>
              <a:t>2/19/2013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0100EA-7F55-4EB1-B740-474FA1136190}"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CC5156-9A12-4056-AD57-4D63C670C709}" type="datetimeFigureOut">
              <a:rPr lang="en-US" smtClean="0"/>
              <a:t>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0100EA-7F55-4EB1-B740-474FA11361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BCC5156-9A12-4056-AD57-4D63C670C709}" type="datetimeFigureOut">
              <a:rPr lang="en-US" smtClean="0"/>
              <a:t>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0100EA-7F55-4EB1-B740-474FA11361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0100EA-7F55-4EB1-B740-474FA1136190}"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BCC5156-9A12-4056-AD57-4D63C670C709}" type="datetimeFigureOut">
              <a:rPr lang="en-US" smtClean="0"/>
              <a:t>2/19/2013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D0100EA-7F55-4EB1-B740-474FA1136190}"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BCC5156-9A12-4056-AD57-4D63C670C709}" type="datetimeFigureOut">
              <a:rPr lang="en-US" smtClean="0"/>
              <a:t>2/19/2013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BCC5156-9A12-4056-AD57-4D63C670C709}" type="datetimeFigureOut">
              <a:rPr lang="en-US" smtClean="0"/>
              <a:t>2/19/2013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0100EA-7F55-4EB1-B740-474FA1136190}"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normAutofit fontScale="90000"/>
          </a:bodyPr>
          <a:lstStyle/>
          <a:p>
            <a:r>
              <a:rPr lang="en-US" dirty="0" smtClean="0"/>
              <a:t>African </a:t>
            </a:r>
            <a:r>
              <a:rPr lang="en-US" dirty="0" smtClean="0"/>
              <a:t>Imperialism </a:t>
            </a:r>
            <a:r>
              <a:rPr lang="en-US" dirty="0" smtClean="0"/>
              <a:t>&amp; 19</a:t>
            </a:r>
            <a:r>
              <a:rPr lang="en-US" baseline="30000" dirty="0" smtClean="0"/>
              <a:t>th</a:t>
            </a:r>
            <a:r>
              <a:rPr lang="en-US" dirty="0" smtClean="0"/>
              <a:t> &amp; 20</a:t>
            </a:r>
            <a:r>
              <a:rPr lang="en-US" baseline="30000" dirty="0" smtClean="0"/>
              <a:t>th</a:t>
            </a:r>
            <a:r>
              <a:rPr lang="en-US" dirty="0" smtClean="0"/>
              <a:t> Century </a:t>
            </a:r>
            <a:r>
              <a:rPr lang="en-US" b="1" dirty="0" smtClean="0"/>
              <a:t>“Informal” </a:t>
            </a:r>
            <a:r>
              <a:rPr lang="en-US" dirty="0" smtClean="0"/>
              <a:t>Imperialism: Africa, Asia, and Latin America</a:t>
            </a:r>
            <a:endParaRPr lang="en-US" dirty="0"/>
          </a:p>
        </p:txBody>
      </p:sp>
      <p:pic>
        <p:nvPicPr>
          <p:cNvPr id="3074" name="Picture 2" descr="http://www.iranreview.org/file/cms/files/imperialism19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78448"/>
            <a:ext cx="6229350" cy="477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26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of Imperialism in Africa</a:t>
            </a:r>
            <a:endParaRPr lang="en-US" dirty="0"/>
          </a:p>
        </p:txBody>
      </p:sp>
      <p:sp>
        <p:nvSpPr>
          <p:cNvPr id="3" name="Content Placeholder 2"/>
          <p:cNvSpPr>
            <a:spLocks noGrp="1"/>
          </p:cNvSpPr>
          <p:nvPr>
            <p:ph sz="quarter" idx="1"/>
          </p:nvPr>
        </p:nvSpPr>
        <p:spPr/>
        <p:txBody>
          <a:bodyPr/>
          <a:lstStyle/>
          <a:p>
            <a:r>
              <a:rPr lang="en-US" dirty="0" smtClean="0"/>
              <a:t>European powers paid no attention at all to existing tribal boundaries.</a:t>
            </a:r>
          </a:p>
          <a:p>
            <a:r>
              <a:rPr lang="en-US" dirty="0" smtClean="0"/>
              <a:t>Wherever possible, they established mining operations or cultivated cash crops to be sold to Europe.</a:t>
            </a:r>
          </a:p>
          <a:p>
            <a:r>
              <a:rPr lang="en-US" dirty="0" smtClean="0"/>
              <a:t>Native Africans were used as a cheap workforce.</a:t>
            </a:r>
          </a:p>
          <a:p>
            <a:r>
              <a:rPr lang="en-US" dirty="0" smtClean="0"/>
              <a:t>Europeans also introduced advanced Western technology and ideas</a:t>
            </a:r>
          </a:p>
          <a:p>
            <a:r>
              <a:rPr lang="en-US" dirty="0" smtClean="0"/>
              <a:t>Thus, Imperialism had both positive and negative effects on Africa</a:t>
            </a:r>
            <a:endParaRPr lang="en-US" dirty="0"/>
          </a:p>
        </p:txBody>
      </p:sp>
    </p:spTree>
    <p:extLst>
      <p:ext uri="{BB962C8B-B14F-4D97-AF65-F5344CB8AC3E}">
        <p14:creationId xmlns:p14="http://schemas.microsoft.com/office/powerpoint/2010/main" val="2161732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Positive</a:t>
            </a:r>
            <a:endParaRPr lang="en-US" dirty="0"/>
          </a:p>
        </p:txBody>
      </p:sp>
      <p:sp>
        <p:nvSpPr>
          <p:cNvPr id="3" name="Text Placeholder 2"/>
          <p:cNvSpPr>
            <a:spLocks noGrp="1"/>
          </p:cNvSpPr>
          <p:nvPr>
            <p:ph type="body" sz="half" idx="3"/>
          </p:nvPr>
        </p:nvSpPr>
        <p:spPr/>
        <p:txBody>
          <a:bodyPr/>
          <a:lstStyle/>
          <a:p>
            <a:r>
              <a:rPr lang="en-US" dirty="0" smtClean="0"/>
              <a:t>Negative</a:t>
            </a:r>
            <a:endParaRPr lang="en-US" dirty="0"/>
          </a:p>
        </p:txBody>
      </p:sp>
      <p:sp>
        <p:nvSpPr>
          <p:cNvPr id="4" name="Content Placeholder 3"/>
          <p:cNvSpPr>
            <a:spLocks noGrp="1"/>
          </p:cNvSpPr>
          <p:nvPr>
            <p:ph sz="quarter" idx="2"/>
          </p:nvPr>
        </p:nvSpPr>
        <p:spPr/>
        <p:txBody>
          <a:bodyPr>
            <a:normAutofit fontScale="85000" lnSpcReduction="10000"/>
          </a:bodyPr>
          <a:lstStyle/>
          <a:p>
            <a:r>
              <a:rPr lang="en-US" dirty="0" smtClean="0"/>
              <a:t>European medicine and improved nutrition increased the life-span of Africans-Population</a:t>
            </a:r>
          </a:p>
          <a:p>
            <a:r>
              <a:rPr lang="en-US" dirty="0" smtClean="0"/>
              <a:t>Europeans helped modernize and industrialize Africa</a:t>
            </a:r>
          </a:p>
          <a:p>
            <a:r>
              <a:rPr lang="en-US" dirty="0" smtClean="0"/>
              <a:t>A small minority of African received improved education and greater economic opportunities</a:t>
            </a:r>
            <a:endParaRPr lang="en-US" dirty="0"/>
          </a:p>
        </p:txBody>
      </p:sp>
      <p:sp>
        <p:nvSpPr>
          <p:cNvPr id="5" name="Content Placeholder 4"/>
          <p:cNvSpPr>
            <a:spLocks noGrp="1"/>
          </p:cNvSpPr>
          <p:nvPr>
            <p:ph sz="quarter" idx="4"/>
          </p:nvPr>
        </p:nvSpPr>
        <p:spPr>
          <a:xfrm>
            <a:off x="4800600" y="2362200"/>
            <a:ext cx="4038600" cy="4495800"/>
          </a:xfrm>
        </p:spPr>
        <p:txBody>
          <a:bodyPr>
            <a:normAutofit fontScale="85000" lnSpcReduction="20000"/>
          </a:bodyPr>
          <a:lstStyle/>
          <a:p>
            <a:r>
              <a:rPr lang="en-US" dirty="0" smtClean="0"/>
              <a:t>Led to an erosion of traditional African values and destroyed many existing social relationships</a:t>
            </a:r>
          </a:p>
          <a:p>
            <a:r>
              <a:rPr lang="en-US" dirty="0" smtClean="0"/>
              <a:t>African peoples were treated as inferiors and forced to work long hours, in bad conditions, for low pay</a:t>
            </a:r>
          </a:p>
          <a:p>
            <a:r>
              <a:rPr lang="en-US" dirty="0" smtClean="0"/>
              <a:t>Europeans ignored tribal, ethnic, and cultural boundaries which has led to continuing tribal conflicts in many African nations</a:t>
            </a:r>
          </a:p>
          <a:p>
            <a:endParaRPr lang="en-US" dirty="0"/>
          </a:p>
        </p:txBody>
      </p:sp>
      <p:sp>
        <p:nvSpPr>
          <p:cNvPr id="6" name="Title 5"/>
          <p:cNvSpPr>
            <a:spLocks noGrp="1"/>
          </p:cNvSpPr>
          <p:nvPr>
            <p:ph type="title"/>
          </p:nvPr>
        </p:nvSpPr>
        <p:spPr>
          <a:xfrm>
            <a:off x="0" y="228600"/>
            <a:ext cx="9144000" cy="758952"/>
          </a:xfrm>
        </p:spPr>
        <p:txBody>
          <a:bodyPr>
            <a:normAutofit fontScale="90000"/>
          </a:bodyPr>
          <a:lstStyle/>
          <a:p>
            <a:r>
              <a:rPr lang="en-US" dirty="0" smtClean="0"/>
              <a:t>Positive &amp; Negative Effects of Imperialism on Africa</a:t>
            </a:r>
            <a:endParaRPr lang="en-US" dirty="0"/>
          </a:p>
        </p:txBody>
      </p:sp>
    </p:spTree>
    <p:extLst>
      <p:ext uri="{BB962C8B-B14F-4D97-AF65-F5344CB8AC3E}">
        <p14:creationId xmlns:p14="http://schemas.microsoft.com/office/powerpoint/2010/main" val="2853013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Imperialism in Asia</a:t>
            </a:r>
          </a:p>
        </p:txBody>
      </p:sp>
      <p:sp>
        <p:nvSpPr>
          <p:cNvPr id="3" name="Content Placeholder 2"/>
          <p:cNvSpPr>
            <a:spLocks noGrp="1"/>
          </p:cNvSpPr>
          <p:nvPr>
            <p:ph sz="quarter" idx="1"/>
          </p:nvPr>
        </p:nvSpPr>
        <p:spPr/>
        <p:txBody>
          <a:bodyPr/>
          <a:lstStyle/>
          <a:p>
            <a:r>
              <a:rPr lang="en-US" dirty="0" smtClean="0"/>
              <a:t>“Informal” imperialism- in areas where direct rule was not established, European powers often dominated an area’s economy</a:t>
            </a:r>
          </a:p>
          <a:p>
            <a:endParaRPr lang="en-US" dirty="0"/>
          </a:p>
        </p:txBody>
      </p:sp>
      <p:pic>
        <p:nvPicPr>
          <p:cNvPr id="8194" name="Picture 2" descr="http://www.ccis.edu/courses/HIST359mtmcinneshin1/week07/chineset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0"/>
            <a:ext cx="4876800" cy="321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41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9218" name="Picture 2" descr="http://www.indiana.edu/~hisdcl/G369_2002/images/asianimperiali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19100"/>
            <a:ext cx="64293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90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quarter" idx="1"/>
          </p:nvPr>
        </p:nvSpPr>
        <p:spPr>
          <a:xfrm>
            <a:off x="304800" y="1524000"/>
            <a:ext cx="8503920" cy="4572000"/>
          </a:xfrm>
        </p:spPr>
        <p:txBody>
          <a:bodyPr>
            <a:normAutofit fontScale="92500" lnSpcReduction="10000"/>
          </a:bodyPr>
          <a:lstStyle/>
          <a:p>
            <a:r>
              <a:rPr lang="en-US" dirty="0" smtClean="0"/>
              <a:t>For thousands of years China had been united under its powerful emperors</a:t>
            </a:r>
          </a:p>
          <a:p>
            <a:r>
              <a:rPr lang="en-US" dirty="0" smtClean="0"/>
              <a:t>However, China had remained isolated from the world and by the 1830’s, it lacked the military technology it needed to oppose Western Imperialism</a:t>
            </a:r>
          </a:p>
          <a:p>
            <a:r>
              <a:rPr lang="en-US" dirty="0" smtClean="0"/>
              <a:t>Western nations </a:t>
            </a:r>
            <a:r>
              <a:rPr lang="en-US" smtClean="0"/>
              <a:t>showed an </a:t>
            </a:r>
            <a:r>
              <a:rPr lang="en-US" dirty="0" smtClean="0"/>
              <a:t>interest in China because its huge population offered a potential market for European manufactured goods.</a:t>
            </a:r>
          </a:p>
          <a:p>
            <a:r>
              <a:rPr lang="en-US" dirty="0" smtClean="0"/>
              <a:t>It also possessed valuable raw materials and produced local goods sought by Europeans.</a:t>
            </a:r>
          </a:p>
          <a:p>
            <a:r>
              <a:rPr lang="en-US" dirty="0" smtClean="0"/>
              <a:t>In China, European powers developed a system of “informal” imperialism</a:t>
            </a:r>
            <a:endParaRPr lang="en-US" dirty="0"/>
          </a:p>
        </p:txBody>
      </p:sp>
    </p:spTree>
    <p:extLst>
      <p:ext uri="{BB962C8B-B14F-4D97-AF65-F5344CB8AC3E}">
        <p14:creationId xmlns:p14="http://schemas.microsoft.com/office/powerpoint/2010/main" val="1644850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Opium Wars (1839-1842)</a:t>
            </a:r>
            <a:endParaRPr lang="en-US" dirty="0"/>
          </a:p>
        </p:txBody>
      </p:sp>
      <p:sp>
        <p:nvSpPr>
          <p:cNvPr id="3" name="Content Placeholder 2"/>
          <p:cNvSpPr>
            <a:spLocks noGrp="1"/>
          </p:cNvSpPr>
          <p:nvPr>
            <p:ph sz="quarter" idx="1"/>
          </p:nvPr>
        </p:nvSpPr>
        <p:spPr/>
        <p:txBody>
          <a:bodyPr/>
          <a:lstStyle/>
          <a:p>
            <a:r>
              <a:rPr lang="en-US" dirty="0" smtClean="0"/>
              <a:t>In the 1800’s, Great Britain began selling opium in China to obtain money to buy tea. </a:t>
            </a:r>
          </a:p>
          <a:p>
            <a:r>
              <a:rPr lang="en-US" dirty="0" smtClean="0"/>
              <a:t>The government of China tried to stop this practice by sentencing Chinese opium dealers to death.</a:t>
            </a:r>
          </a:p>
          <a:p>
            <a:r>
              <a:rPr lang="en-US" dirty="0" smtClean="0"/>
              <a:t>The British reacted by declaring war.</a:t>
            </a:r>
          </a:p>
          <a:p>
            <a:r>
              <a:rPr lang="en-US" dirty="0" smtClean="0"/>
              <a:t>With their superior gunboats, the British were able to fire on Chinese coastal towns. </a:t>
            </a:r>
          </a:p>
          <a:p>
            <a:r>
              <a:rPr lang="en-US" dirty="0" smtClean="0"/>
              <a:t>China was defeated and was forced to continue the sale of opium.</a:t>
            </a:r>
            <a:endParaRPr lang="en-US" dirty="0"/>
          </a:p>
        </p:txBody>
      </p:sp>
    </p:spTree>
    <p:extLst>
      <p:ext uri="{BB962C8B-B14F-4D97-AF65-F5344CB8AC3E}">
        <p14:creationId xmlns:p14="http://schemas.microsoft.com/office/powerpoint/2010/main" val="1375817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1266" name="Picture 2" descr="http://period7-1imperialism10.wikispaces.com/file/view/The_First_Opium_War_2.jpg/189643573/The_First_Opium_War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105"/>
            <a:ext cx="8876683"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433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Opium &amp; China</a:t>
            </a:r>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smtClean="0"/>
              <a:t>Opium damaged the Chinese economy, and created chaos and political instability in China</a:t>
            </a:r>
            <a:endParaRPr lang="en-US" dirty="0"/>
          </a:p>
          <a:p>
            <a:r>
              <a:rPr lang="en-US" dirty="0" smtClean="0"/>
              <a:t>China was also forced to open several “treaty ports, “ giving the British new trading privileges</a:t>
            </a:r>
          </a:p>
          <a:p>
            <a:r>
              <a:rPr lang="en-US" dirty="0" smtClean="0"/>
              <a:t>The British established several “Spheres of influence”—areas of China under their exclusive economic control</a:t>
            </a:r>
          </a:p>
          <a:p>
            <a:r>
              <a:rPr lang="en-US" dirty="0" smtClean="0"/>
              <a:t>A flood of cheap British textiles hurt Chinese industry</a:t>
            </a:r>
          </a:p>
          <a:p>
            <a:r>
              <a:rPr lang="en-US" dirty="0" smtClean="0"/>
              <a:t>Other European countries soon followed the British example and demanded their own spheres of influence</a:t>
            </a:r>
          </a:p>
        </p:txBody>
      </p:sp>
    </p:spTree>
    <p:extLst>
      <p:ext uri="{BB962C8B-B14F-4D97-AF65-F5344CB8AC3E}">
        <p14:creationId xmlns:p14="http://schemas.microsoft.com/office/powerpoint/2010/main" val="236967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2.bp.blogspot.com/_yy_KkeVtW7g/SZmdOQKdj9I/AAAAAAAABHI/olElHoWamoo/s320/420px-China_imperialism_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66055"/>
            <a:ext cx="4191000" cy="598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877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&amp; the West</a:t>
            </a:r>
            <a:endParaRPr lang="en-US" dirty="0"/>
          </a:p>
        </p:txBody>
      </p:sp>
      <p:sp>
        <p:nvSpPr>
          <p:cNvPr id="3" name="Content Placeholder 2"/>
          <p:cNvSpPr>
            <a:spLocks noGrp="1"/>
          </p:cNvSpPr>
          <p:nvPr>
            <p:ph sz="quarter" idx="1"/>
          </p:nvPr>
        </p:nvSpPr>
        <p:spPr/>
        <p:txBody>
          <a:bodyPr/>
          <a:lstStyle/>
          <a:p>
            <a:r>
              <a:rPr lang="en-US" dirty="0" smtClean="0"/>
              <a:t>Increasing European interference was extremely unpopular in China and weakened the prestige of the ruling Manchu Dynasty</a:t>
            </a:r>
          </a:p>
          <a:p>
            <a:r>
              <a:rPr lang="en-US" dirty="0" smtClean="0"/>
              <a:t>The defeat of the Chinese army in the Opium Wars proved to the Chinese that they were no longer the “Heavenly Middle Kingdom.”</a:t>
            </a:r>
          </a:p>
          <a:p>
            <a:r>
              <a:rPr lang="en-US" dirty="0" smtClean="0"/>
              <a:t>Manchu rulers faced a series of major revolts.</a:t>
            </a:r>
          </a:p>
          <a:p>
            <a:r>
              <a:rPr lang="en-US" dirty="0" smtClean="0"/>
              <a:t>Millions of Chinese were killed when China’s rulers put down the Taiping Rebellion (1850-1864) with European help</a:t>
            </a:r>
            <a:endParaRPr lang="en-US" dirty="0"/>
          </a:p>
        </p:txBody>
      </p:sp>
    </p:spTree>
    <p:extLst>
      <p:ext uri="{BB962C8B-B14F-4D97-AF65-F5344CB8AC3E}">
        <p14:creationId xmlns:p14="http://schemas.microsoft.com/office/powerpoint/2010/main" val="3209414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 before Imperialism</a:t>
            </a:r>
            <a:endParaRPr lang="en-US" dirty="0"/>
          </a:p>
        </p:txBody>
      </p:sp>
      <p:sp>
        <p:nvSpPr>
          <p:cNvPr id="3" name="Content Placeholder 2"/>
          <p:cNvSpPr>
            <a:spLocks noGrp="1"/>
          </p:cNvSpPr>
          <p:nvPr>
            <p:ph sz="quarter" idx="1"/>
          </p:nvPr>
        </p:nvSpPr>
        <p:spPr>
          <a:xfrm>
            <a:off x="5105400" y="1527048"/>
            <a:ext cx="3700272" cy="4572000"/>
          </a:xfrm>
        </p:spPr>
        <p:txBody>
          <a:bodyPr>
            <a:normAutofit/>
          </a:bodyPr>
          <a:lstStyle/>
          <a:p>
            <a:r>
              <a:rPr lang="en-US" dirty="0" smtClean="0"/>
              <a:t>Before the arrival of European imperialists, boundaries in Africa were loosely defined. </a:t>
            </a:r>
          </a:p>
          <a:p>
            <a:r>
              <a:rPr lang="en-US" dirty="0" smtClean="0"/>
              <a:t>They reflected territories inhabited and controlled by different ethnic and tribal groups.</a:t>
            </a:r>
          </a:p>
          <a:p>
            <a:pPr marL="0" indent="0">
              <a:buNone/>
            </a:pPr>
            <a:endParaRPr lang="en-US" dirty="0"/>
          </a:p>
        </p:txBody>
      </p:sp>
      <p:pic>
        <p:nvPicPr>
          <p:cNvPr id="4098" name="Picture 2" descr="http://4.bp.blogspot.com/_UB2oM0WpRN0/SxFGMPsE26I/AAAAAAAAAes/HHFLEFFbnTs/s1600/afr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5114925"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642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42" name="Picture 2" descr="http://www.regentsprep.org/regents/global/themes/imperialism/images/spher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93222"/>
            <a:ext cx="6781800" cy="599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13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758952"/>
          </a:xfrm>
        </p:spPr>
        <p:txBody>
          <a:bodyPr>
            <a:normAutofit fontScale="90000"/>
          </a:bodyPr>
          <a:lstStyle/>
          <a:p>
            <a:r>
              <a:rPr lang="en-US" dirty="0" smtClean="0"/>
              <a:t>America’s “Open Door” Policy &amp; the Boxer Rebellion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Fearing it would be shut out of China’s profitable trade, the United States proposed Equal trading rights for all nations in China in 1899</a:t>
            </a:r>
          </a:p>
          <a:p>
            <a:r>
              <a:rPr lang="en-US" dirty="0" smtClean="0"/>
              <a:t>In 1899, a Chinese group known as the “Boxers” rebelled against the spread of foreign influence in China</a:t>
            </a:r>
          </a:p>
          <a:p>
            <a:r>
              <a:rPr lang="en-US" dirty="0" smtClean="0"/>
              <a:t>Hundreds of foreigners living in Chinese cities were killed during the riots led by the Boxers</a:t>
            </a:r>
          </a:p>
          <a:p>
            <a:r>
              <a:rPr lang="en-US" dirty="0" smtClean="0"/>
              <a:t>An international force, composed of troops from foreign powers, finally crushed the Boxer rebellion in 1900</a:t>
            </a:r>
            <a:endParaRPr lang="en-US" dirty="0"/>
          </a:p>
        </p:txBody>
      </p:sp>
    </p:spTree>
    <p:extLst>
      <p:ext uri="{BB962C8B-B14F-4D97-AF65-F5344CB8AC3E}">
        <p14:creationId xmlns:p14="http://schemas.microsoft.com/office/powerpoint/2010/main" val="3612270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4338" name="Picture 2" descr="http://www.planetware.com/i/map/JPN/japan-neighbouring-countrie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1"/>
            <a:ext cx="6009707"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125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Opening of Japan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In 1853, the United States government sent a naval squadron commanded by Commodore Matthew Perry to Japan.</a:t>
            </a:r>
          </a:p>
          <a:p>
            <a:r>
              <a:rPr lang="en-US" dirty="0" smtClean="0"/>
              <a:t>In addition to requesting better treatment for shipwrecked sailors, the American sought to develop new markets and establish a port where their ships to China could stop to obtain supplies.</a:t>
            </a:r>
          </a:p>
          <a:p>
            <a:r>
              <a:rPr lang="en-US" dirty="0" smtClean="0"/>
              <a:t>Fearing a fate similar to China’s, Japanese leaders opened their doors to American trade.</a:t>
            </a:r>
          </a:p>
          <a:p>
            <a:r>
              <a:rPr lang="en-US" dirty="0" smtClean="0"/>
              <a:t>Within a few years, the British, Russian, and Dutch negotiated similarly favorable treaties</a:t>
            </a:r>
            <a:endParaRPr lang="en-US" dirty="0"/>
          </a:p>
        </p:txBody>
      </p:sp>
    </p:spTree>
    <p:extLst>
      <p:ext uri="{BB962C8B-B14F-4D97-AF65-F5344CB8AC3E}">
        <p14:creationId xmlns:p14="http://schemas.microsoft.com/office/powerpoint/2010/main" val="1610135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2290" name="Picture 2" descr="http://www.pacificwar.org.au/webgraphics/foundationJapmilaggro/Cdr_Per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89890"/>
            <a:ext cx="7639050" cy="542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525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3314" name="Picture 2" descr="http://msuweb.montclair.edu/~lebelp/PerryJapan18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77252"/>
            <a:ext cx="7223125" cy="480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681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7170" name="Picture 2" descr="http://www.japanfocus.org/data/4873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42518"/>
            <a:ext cx="8449459" cy="541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753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Meiji Restoration (1868-1912)</a:t>
            </a:r>
            <a:endParaRPr lang="en-US" dirty="0"/>
          </a:p>
        </p:txBody>
      </p:sp>
      <p:sp>
        <p:nvSpPr>
          <p:cNvPr id="3" name="Content Placeholder 2"/>
          <p:cNvSpPr>
            <a:spLocks noGrp="1"/>
          </p:cNvSpPr>
          <p:nvPr>
            <p:ph sz="quarter" idx="1"/>
          </p:nvPr>
        </p:nvSpPr>
        <p:spPr>
          <a:xfrm>
            <a:off x="301752" y="1527048"/>
            <a:ext cx="8503920" cy="4949952"/>
          </a:xfrm>
        </p:spPr>
        <p:txBody>
          <a:bodyPr>
            <a:normAutofit fontScale="85000" lnSpcReduction="20000"/>
          </a:bodyPr>
          <a:lstStyle/>
          <a:p>
            <a:r>
              <a:rPr lang="en-US" dirty="0" smtClean="0"/>
              <a:t>The Japanese samurai and daimyos criticized the Shogun (Japan’s ruler) for opening Japan to the West. </a:t>
            </a:r>
          </a:p>
          <a:p>
            <a:r>
              <a:rPr lang="en-US" dirty="0" smtClean="0"/>
              <a:t>Under this criticism the </a:t>
            </a:r>
            <a:r>
              <a:rPr lang="en-US" dirty="0" err="1" smtClean="0"/>
              <a:t>Shogunate</a:t>
            </a:r>
            <a:r>
              <a:rPr lang="en-US" dirty="0" smtClean="0"/>
              <a:t> collapsed and the emperor, who had been a powerless figure head for over a thousand years, was restored to power</a:t>
            </a:r>
          </a:p>
          <a:p>
            <a:r>
              <a:rPr lang="en-US" dirty="0" smtClean="0"/>
              <a:t>Emperor Meiji, was convinced that Japan had to adopt Western ways if it was to escape future domination by the Western powers</a:t>
            </a:r>
          </a:p>
          <a:p>
            <a:r>
              <a:rPr lang="en-US" dirty="0" smtClean="0"/>
              <a:t>He sent scholars to other countries to learn advanced technologies and foreign customs, and received visits from foreign ministers.</a:t>
            </a:r>
          </a:p>
          <a:p>
            <a:r>
              <a:rPr lang="en-US" dirty="0" smtClean="0"/>
              <a:t>Steamboats and railroads were built and a new constitution was decreed. </a:t>
            </a:r>
          </a:p>
          <a:p>
            <a:r>
              <a:rPr lang="en-US" dirty="0" smtClean="0"/>
              <a:t>Japan became the first non-Western country to successfully copy and adapt Western ways</a:t>
            </a:r>
            <a:endParaRPr lang="en-US" dirty="0"/>
          </a:p>
        </p:txBody>
      </p:sp>
    </p:spTree>
    <p:extLst>
      <p:ext uri="{BB962C8B-B14F-4D97-AF65-F5344CB8AC3E}">
        <p14:creationId xmlns:p14="http://schemas.microsoft.com/office/powerpoint/2010/main" val="1131617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5362" name="Picture 2" descr="http://regentsprep.org/Regents/global/themes/imperialism/images/Meij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84" y="1524000"/>
            <a:ext cx="3835066"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t1.gstatic.com/images?q=tbn:ANd9GcTEHmKpv9UmF0BrggKxjv-3DUYSx8j4Wn3p7S2kN2YRJSIbbTg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977" y="2362200"/>
            <a:ext cx="3383795" cy="49911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aboutjapan.japansociety.org/resources/category/2/4/9/2/images/Yorkshire_Tank_at_Shimbash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3460937"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47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Scramble for Africa (1870-1890)</a:t>
            </a:r>
            <a:endParaRPr lang="en-US" dirty="0"/>
          </a:p>
        </p:txBody>
      </p:sp>
      <p:sp>
        <p:nvSpPr>
          <p:cNvPr id="3" name="Content Placeholder 2"/>
          <p:cNvSpPr>
            <a:spLocks noGrp="1"/>
          </p:cNvSpPr>
          <p:nvPr>
            <p:ph sz="quarter" idx="1"/>
          </p:nvPr>
        </p:nvSpPr>
        <p:spPr/>
        <p:txBody>
          <a:bodyPr/>
          <a:lstStyle/>
          <a:p>
            <a:r>
              <a:rPr lang="en-US" dirty="0" smtClean="0"/>
              <a:t>By 1870, Europeans controlled very little actual territory in </a:t>
            </a:r>
            <a:r>
              <a:rPr lang="en-US" dirty="0" smtClean="0"/>
              <a:t>Africa</a:t>
            </a:r>
            <a:endParaRPr lang="en-US" dirty="0" smtClean="0"/>
          </a:p>
          <a:p>
            <a:pPr lvl="1"/>
            <a:r>
              <a:rPr lang="en-US" dirty="0" smtClean="0"/>
              <a:t>France had acquired Algeria, in the Northwest, in the 1830’s</a:t>
            </a:r>
          </a:p>
          <a:p>
            <a:pPr lvl="1"/>
            <a:r>
              <a:rPr lang="en-US" dirty="0" smtClean="0"/>
              <a:t>Britain controlled South Africa</a:t>
            </a:r>
          </a:p>
          <a:p>
            <a:r>
              <a:rPr lang="en-US" dirty="0" smtClean="0"/>
              <a:t>Communities in the interior of sub-Saharan Africa still remained isolated and very diverse</a:t>
            </a:r>
          </a:p>
          <a:p>
            <a:r>
              <a:rPr lang="en-US" dirty="0" smtClean="0"/>
              <a:t>This changed dramatically between 1870 and 1890, as European powers engaged in a “Scramble for Africa”</a:t>
            </a:r>
          </a:p>
          <a:p>
            <a:pPr marL="0" indent="0">
              <a:buNone/>
            </a:pPr>
            <a:endParaRPr lang="en-US" dirty="0"/>
          </a:p>
        </p:txBody>
      </p:sp>
    </p:spTree>
    <p:extLst>
      <p:ext uri="{BB962C8B-B14F-4D97-AF65-F5344CB8AC3E}">
        <p14:creationId xmlns:p14="http://schemas.microsoft.com/office/powerpoint/2010/main" val="2922353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Northeast Africa: Suez Canal</a:t>
            </a:r>
            <a:endParaRPr lang="en-US" dirty="0"/>
          </a:p>
        </p:txBody>
      </p:sp>
      <p:sp>
        <p:nvSpPr>
          <p:cNvPr id="3" name="Content Placeholder 2"/>
          <p:cNvSpPr>
            <a:spLocks noGrp="1"/>
          </p:cNvSpPr>
          <p:nvPr>
            <p:ph sz="quarter" idx="1"/>
          </p:nvPr>
        </p:nvSpPr>
        <p:spPr/>
        <p:txBody>
          <a:bodyPr/>
          <a:lstStyle/>
          <a:p>
            <a:r>
              <a:rPr lang="en-US" dirty="0" smtClean="0"/>
              <a:t>In the early 1880’s, a local revolt threatened European use of the Suez Canal.</a:t>
            </a:r>
          </a:p>
          <a:p>
            <a:r>
              <a:rPr lang="en-US" dirty="0" smtClean="0"/>
              <a:t>The Suez Canal was completed by French engineers in 1869 and provided the shortest route from Europe to East Africa, India, and East Asia.</a:t>
            </a:r>
          </a:p>
          <a:p>
            <a:r>
              <a:rPr lang="en-US" dirty="0" smtClean="0"/>
              <a:t>It became the lifeline between Britain and its colony in India</a:t>
            </a:r>
          </a:p>
          <a:p>
            <a:r>
              <a:rPr lang="en-US" dirty="0" smtClean="0"/>
              <a:t>The British quickly moved to put down the revolt and take over Egypt.</a:t>
            </a:r>
          </a:p>
          <a:p>
            <a:r>
              <a:rPr lang="en-US" dirty="0" smtClean="0"/>
              <a:t>Next, British troops took over the Sudan</a:t>
            </a:r>
            <a:endParaRPr lang="en-US" dirty="0"/>
          </a:p>
        </p:txBody>
      </p:sp>
    </p:spTree>
    <p:extLst>
      <p:ext uri="{BB962C8B-B14F-4D97-AF65-F5344CB8AC3E}">
        <p14:creationId xmlns:p14="http://schemas.microsoft.com/office/powerpoint/2010/main" val="3675396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descr="https://www.e-education.psu.edu/drupal6/files/egee120/lesson01/the-suez-can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15521"/>
            <a:ext cx="4800600" cy="529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91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Powers Jump In</a:t>
            </a:r>
            <a:endParaRPr lang="en-US" dirty="0"/>
          </a:p>
        </p:txBody>
      </p:sp>
      <p:sp>
        <p:nvSpPr>
          <p:cNvPr id="3" name="Content Placeholder 2"/>
          <p:cNvSpPr>
            <a:spLocks noGrp="1"/>
          </p:cNvSpPr>
          <p:nvPr>
            <p:ph sz="quarter" idx="1"/>
          </p:nvPr>
        </p:nvSpPr>
        <p:spPr>
          <a:xfrm>
            <a:off x="152400" y="1524000"/>
            <a:ext cx="6781800" cy="5029200"/>
          </a:xfrm>
        </p:spPr>
        <p:txBody>
          <a:bodyPr>
            <a:normAutofit lnSpcReduction="10000"/>
          </a:bodyPr>
          <a:lstStyle/>
          <a:p>
            <a:r>
              <a:rPr lang="en-US" dirty="0" smtClean="0"/>
              <a:t>Other powers—France, Italy, Germany, &amp; Belgium—eyed British actions jealously. </a:t>
            </a:r>
          </a:p>
          <a:p>
            <a:r>
              <a:rPr lang="en-US" dirty="0" smtClean="0"/>
              <a:t>They wanted parts of Africa for themselves. </a:t>
            </a:r>
          </a:p>
          <a:p>
            <a:r>
              <a:rPr lang="en-US" dirty="0" smtClean="0"/>
              <a:t>Diamonds, gold and other valuable resources were also discovered in Africa in the late 19</a:t>
            </a:r>
            <a:r>
              <a:rPr lang="en-US" baseline="30000" dirty="0" smtClean="0"/>
              <a:t>th</a:t>
            </a:r>
            <a:r>
              <a:rPr lang="en-US" dirty="0" smtClean="0"/>
              <a:t> century.</a:t>
            </a:r>
          </a:p>
          <a:p>
            <a:r>
              <a:rPr lang="en-US" dirty="0" smtClean="0"/>
              <a:t>In 1884, at the Berlin Conference, Bismarck and other European leaders divide up the remaining parts of Africa. </a:t>
            </a:r>
          </a:p>
          <a:p>
            <a:r>
              <a:rPr lang="en-US" dirty="0" smtClean="0"/>
              <a:t>By 1890, only Ethiopia and Liberia remained independent</a:t>
            </a:r>
            <a:endParaRPr lang="en-US" dirty="0"/>
          </a:p>
        </p:txBody>
      </p:sp>
      <p:pic>
        <p:nvPicPr>
          <p:cNvPr id="6146" name="Picture 2" descr="http://upload.wikimedia.org/wikipedia/commons/a/a3/Liberia-P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970" y="2286000"/>
            <a:ext cx="314325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42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Imperial Powers</a:t>
            </a:r>
            <a:endParaRPr lang="en-US" dirty="0"/>
          </a:p>
        </p:txBody>
      </p:sp>
      <p:sp>
        <p:nvSpPr>
          <p:cNvPr id="3" name="Content Placeholder 2"/>
          <p:cNvSpPr>
            <a:spLocks noGrp="1"/>
          </p:cNvSpPr>
          <p:nvPr>
            <p:ph sz="quarter" idx="1"/>
          </p:nvPr>
        </p:nvSpPr>
        <p:spPr>
          <a:xfrm>
            <a:off x="301752" y="1527048"/>
            <a:ext cx="8503920" cy="5330952"/>
          </a:xfrm>
        </p:spPr>
        <p:txBody>
          <a:bodyPr>
            <a:normAutofit fontScale="92500"/>
          </a:bodyPr>
          <a:lstStyle/>
          <a:p>
            <a:r>
              <a:rPr lang="en-US" dirty="0" smtClean="0"/>
              <a:t>The major European powers with colonies in Africa were Great Britain, France, Germany, Belgium, Portugal, and Italy</a:t>
            </a:r>
          </a:p>
          <a:p>
            <a:pPr lvl="1"/>
            <a:r>
              <a:rPr lang="en-US" dirty="0" smtClean="0"/>
              <a:t>The French acquired much of Central Africa and Northwest Africa above the Sahara.</a:t>
            </a:r>
          </a:p>
          <a:p>
            <a:pPr lvl="1"/>
            <a:r>
              <a:rPr lang="en-US" dirty="0" smtClean="0"/>
              <a:t>King Leopold II of Belgium ruled the Congo in the center of Africa as his private estate</a:t>
            </a:r>
          </a:p>
          <a:p>
            <a:pPr lvl="2"/>
            <a:r>
              <a:rPr lang="en-US" dirty="0" smtClean="0"/>
              <a:t>He treated the natives harshly, killing millions to increase production on his rubber plantations.</a:t>
            </a:r>
          </a:p>
          <a:p>
            <a:pPr lvl="1"/>
            <a:r>
              <a:rPr lang="en-US" dirty="0" smtClean="0"/>
              <a:t>The British established colonies in West Africa and along almost the whole length of East Africa from Egypt to South Africa</a:t>
            </a:r>
          </a:p>
          <a:p>
            <a:pPr lvl="2"/>
            <a:r>
              <a:rPr lang="en-US" dirty="0" smtClean="0"/>
              <a:t>Cecil Rhodes, a leading British imperialist, planned to build a railway down the eastern side of Africa from Cairo in Egypt to </a:t>
            </a:r>
            <a:r>
              <a:rPr lang="en-US" dirty="0" err="1" smtClean="0"/>
              <a:t>Capetown</a:t>
            </a:r>
            <a:r>
              <a:rPr lang="en-US" dirty="0" smtClean="0"/>
              <a:t>, South Africa.</a:t>
            </a:r>
          </a:p>
          <a:p>
            <a:pPr lvl="1"/>
            <a:r>
              <a:rPr lang="en-US" dirty="0" smtClean="0">
                <a:solidFill>
                  <a:schemeClr val="bg1"/>
                </a:solidFill>
              </a:rPr>
              <a:t>Germany took Tanganyika, Cameroon, Togo, and Southwest Africa</a:t>
            </a:r>
          </a:p>
        </p:txBody>
      </p:sp>
    </p:spTree>
    <p:extLst>
      <p:ext uri="{BB962C8B-B14F-4D97-AF65-F5344CB8AC3E}">
        <p14:creationId xmlns:p14="http://schemas.microsoft.com/office/powerpoint/2010/main" val="66026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descr="http://exploringafrica.matrix.msu.edu/images/rhodes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16775"/>
            <a:ext cx="4267200" cy="5974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spressostalinist.files.wordpress.com/2011/01/cecil-rhodes-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38400"/>
            <a:ext cx="4069773" cy="260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953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Cecil Rhodes Quotes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“Remember </a:t>
            </a:r>
            <a:r>
              <a:rPr lang="en-US" dirty="0"/>
              <a:t>that you are an Englishman, and have consequently won first prize in the lottery of life</a:t>
            </a:r>
            <a:r>
              <a:rPr lang="en-US" dirty="0" smtClean="0"/>
              <a:t>.”</a:t>
            </a:r>
          </a:p>
          <a:p>
            <a:r>
              <a:rPr lang="en-US" dirty="0" smtClean="0"/>
              <a:t>“We </a:t>
            </a:r>
            <a:r>
              <a:rPr lang="en-US" dirty="0"/>
              <a:t>must find new lands from which we can easily obtain raw materials and at the same time exploit the cheap slave labor that is available from the natives of the colonies. The colonies would also provide a dumping ground for the surplus goods produced in our factories</a:t>
            </a:r>
            <a:r>
              <a:rPr lang="en-US" dirty="0" smtClean="0"/>
              <a:t>.”</a:t>
            </a:r>
          </a:p>
          <a:p>
            <a:pPr marL="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7451804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236</TotalTime>
  <Words>1266</Words>
  <Application>Microsoft Office PowerPoint</Application>
  <PresentationFormat>On-screen Show (4:3)</PresentationFormat>
  <Paragraphs>91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African Imperialism &amp; 19th &amp; 20th Century “Informal” Imperialism: Africa, Asia, and Latin America</vt:lpstr>
      <vt:lpstr>Africa before Imperialism</vt:lpstr>
      <vt:lpstr>The Scramble for Africa (1870-1890)</vt:lpstr>
      <vt:lpstr>Northeast Africa: Suez Canal</vt:lpstr>
      <vt:lpstr>PowerPoint Presentation</vt:lpstr>
      <vt:lpstr>European Powers Jump In</vt:lpstr>
      <vt:lpstr>Major Imperial Powers</vt:lpstr>
      <vt:lpstr>PowerPoint Presentation</vt:lpstr>
      <vt:lpstr>Cecil Rhodes Quotes</vt:lpstr>
      <vt:lpstr>Legacy of Imperialism in Africa</vt:lpstr>
      <vt:lpstr>Positive &amp; Negative Effects of Imperialism on Africa</vt:lpstr>
      <vt:lpstr>“Informal” Imperialism in Asia</vt:lpstr>
      <vt:lpstr>PowerPoint Presentation</vt:lpstr>
      <vt:lpstr>China</vt:lpstr>
      <vt:lpstr>The Opium Wars (1839-1842)</vt:lpstr>
      <vt:lpstr>PowerPoint Presentation</vt:lpstr>
      <vt:lpstr>Opium &amp; China</vt:lpstr>
      <vt:lpstr>PowerPoint Presentation</vt:lpstr>
      <vt:lpstr>China &amp; the West</vt:lpstr>
      <vt:lpstr>PowerPoint Presentation</vt:lpstr>
      <vt:lpstr>America’s “Open Door” Policy &amp; the Boxer Rebellion</vt:lpstr>
      <vt:lpstr>PowerPoint Presentation</vt:lpstr>
      <vt:lpstr>The Opening of Japan</vt:lpstr>
      <vt:lpstr>PowerPoint Presentation</vt:lpstr>
      <vt:lpstr>PowerPoint Presentation</vt:lpstr>
      <vt:lpstr>PowerPoint Presentation</vt:lpstr>
      <vt:lpstr>The Meiji Restoration (1868-1912)</vt:lpstr>
      <vt:lpstr>PowerPoint Presentation</vt:lpstr>
    </vt:vector>
  </TitlesOfParts>
  <Company>Mansfield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19th &amp; 20th Century Imperialism: Africa, Asia, and Latin America</dc:title>
  <dc:creator>Windows User</dc:creator>
  <cp:lastModifiedBy>Windows User</cp:lastModifiedBy>
  <cp:revision>16</cp:revision>
  <dcterms:created xsi:type="dcterms:W3CDTF">2013-02-18T20:22:57Z</dcterms:created>
  <dcterms:modified xsi:type="dcterms:W3CDTF">2013-02-19T14:58:01Z</dcterms:modified>
</cp:coreProperties>
</file>