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sldIdLst>
    <p:sldId id="256" r:id="rId2"/>
    <p:sldId id="257" r:id="rId3"/>
    <p:sldId id="273" r:id="rId4"/>
    <p:sldId id="258" r:id="rId5"/>
    <p:sldId id="259" r:id="rId6"/>
    <p:sldId id="275" r:id="rId7"/>
    <p:sldId id="260" r:id="rId8"/>
    <p:sldId id="274" r:id="rId9"/>
    <p:sldId id="263" r:id="rId10"/>
    <p:sldId id="261" r:id="rId11"/>
    <p:sldId id="262" r:id="rId12"/>
    <p:sldId id="264" r:id="rId13"/>
    <p:sldId id="265" r:id="rId14"/>
    <p:sldId id="266" r:id="rId15"/>
    <p:sldId id="278" r:id="rId16"/>
    <p:sldId id="276" r:id="rId17"/>
    <p:sldId id="277" r:id="rId18"/>
    <p:sldId id="267" r:id="rId19"/>
    <p:sldId id="268" r:id="rId20"/>
    <p:sldId id="279" r:id="rId21"/>
    <p:sldId id="280"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3" autoAdjust="0"/>
    <p:restoredTop sz="94660"/>
  </p:normalViewPr>
  <p:slideViewPr>
    <p:cSldViewPr snapToGrid="0" snapToObjects="1">
      <p:cViewPr varScale="1">
        <p:scale>
          <a:sx n="69" d="100"/>
          <a:sy n="69" d="100"/>
        </p:scale>
        <p:origin x="-5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56288F-7D86-4BA2-B6DF-552F549AFF62}" type="datetimeFigureOut">
              <a:rPr lang="en-US" smtClean="0"/>
              <a:t>4/14/2013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A6B6B-8E62-457E-839F-6886D925A2D6}" type="slidenum">
              <a:rPr lang="en-US" smtClean="0"/>
              <a:t>‹#›</a:t>
            </a:fld>
            <a:endParaRPr lang="en-US"/>
          </a:p>
        </p:txBody>
      </p:sp>
    </p:spTree>
    <p:extLst>
      <p:ext uri="{BB962C8B-B14F-4D97-AF65-F5344CB8AC3E}">
        <p14:creationId xmlns:p14="http://schemas.microsoft.com/office/powerpoint/2010/main" val="94540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A6B6B-8E62-457E-839F-6886D925A2D6}" type="slidenum">
              <a:rPr lang="en-US" smtClean="0"/>
              <a:t>14</a:t>
            </a:fld>
            <a:endParaRPr lang="en-US"/>
          </a:p>
        </p:txBody>
      </p:sp>
    </p:spTree>
    <p:extLst>
      <p:ext uri="{BB962C8B-B14F-4D97-AF65-F5344CB8AC3E}">
        <p14:creationId xmlns:p14="http://schemas.microsoft.com/office/powerpoint/2010/main" val="137167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April 14,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April 14,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April 14,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April 14,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April 14,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April 14,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April 14, 2013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April 14, 2013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April 14, 2013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April 14,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April 14,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April 14, 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youtube.com/watch?v=rMAXqV23gH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9VKVt4yuh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Cold War at its Height</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encrypted-tbn2.gstatic.com/images?q=tbn:ANd9GcQZ2z0J-UY19UOfXzCug_MDrg8WqXQdSkHPluKVbPRukbeMJpWz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49" y="3256019"/>
            <a:ext cx="4984751" cy="35285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175297" y="0"/>
            <a:ext cx="2551335" cy="1685455"/>
          </a:xfrm>
          <a:prstGeom prst="rect">
            <a:avLst/>
          </a:prstGeom>
        </p:spPr>
      </p:pic>
    </p:spTree>
    <p:extLst>
      <p:ext uri="{BB962C8B-B14F-4D97-AF65-F5344CB8AC3E}">
        <p14:creationId xmlns:p14="http://schemas.microsoft.com/office/powerpoint/2010/main" val="3343461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&amp; Protests in Eastern Europe: </a:t>
            </a:r>
            <a:r>
              <a:rPr lang="en-US" dirty="0" smtClean="0"/>
              <a:t>East Berlin &amp; The Berlin Wall</a:t>
            </a:r>
            <a:endParaRPr lang="en-US" dirty="0"/>
          </a:p>
        </p:txBody>
      </p:sp>
      <p:sp>
        <p:nvSpPr>
          <p:cNvPr id="3" name="Content Placeholder 2"/>
          <p:cNvSpPr>
            <a:spLocks noGrp="1"/>
          </p:cNvSpPr>
          <p:nvPr>
            <p:ph idx="1"/>
          </p:nvPr>
        </p:nvSpPr>
        <p:spPr>
          <a:xfrm>
            <a:off x="27710" y="1600200"/>
            <a:ext cx="7393708" cy="5521036"/>
          </a:xfrm>
        </p:spPr>
        <p:txBody>
          <a:bodyPr>
            <a:normAutofit lnSpcReduction="10000"/>
          </a:bodyPr>
          <a:lstStyle/>
          <a:p>
            <a:r>
              <a:rPr lang="en-US" dirty="0" smtClean="0"/>
              <a:t>The split between East &amp; West Berlin was a beacon to the prosperity of capitalism and the struggles of communism</a:t>
            </a:r>
          </a:p>
          <a:p>
            <a:r>
              <a:rPr lang="en-US" dirty="0" smtClean="0"/>
              <a:t>Many East Germans fled to West Berlin and many who stayed in the East worked shopped and dated in the West</a:t>
            </a:r>
          </a:p>
          <a:p>
            <a:r>
              <a:rPr lang="en-US" dirty="0" smtClean="0"/>
              <a:t>In 1961, Khrushchev had a wall built to seal off East and West Berlin, and barriers went up along the border of East and West Germany</a:t>
            </a:r>
          </a:p>
          <a:p>
            <a:pPr lvl="1"/>
            <a:r>
              <a:rPr lang="en-US" dirty="0" smtClean="0"/>
              <a:t>This separated friends and families for many years</a:t>
            </a:r>
          </a:p>
          <a:p>
            <a:r>
              <a:rPr lang="en-US" dirty="0" smtClean="0"/>
              <a:t>The Berlin Wall would see many reinforcements over the years and would serve as a strong symbol of the Cold War</a:t>
            </a:r>
          </a:p>
          <a:p>
            <a:r>
              <a:rPr lang="en-US" dirty="0" smtClean="0"/>
              <a:t>There are many examples of East Berliners taking extreme measures to make it to West Berlin</a:t>
            </a:r>
          </a:p>
          <a:p>
            <a:pPr marL="274320" lvl="1" indent="0">
              <a:buNone/>
            </a:pPr>
            <a:endParaRPr lang="en-US" dirty="0" smtClean="0"/>
          </a:p>
        </p:txBody>
      </p:sp>
      <p:pic>
        <p:nvPicPr>
          <p:cNvPr id="4" name="Picture 8" descr="http://static.ddmcdn.com/gif/the-cold-war-timeline-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21419" y="2410691"/>
            <a:ext cx="1722582" cy="247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828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Conrad Schumann</a:t>
            </a:r>
            <a:endParaRPr lang="en-US" dirty="0"/>
          </a:p>
        </p:txBody>
      </p:sp>
      <p:sp>
        <p:nvSpPr>
          <p:cNvPr id="3" name="Content Placeholder 2"/>
          <p:cNvSpPr>
            <a:spLocks noGrp="1"/>
          </p:cNvSpPr>
          <p:nvPr>
            <p:ph idx="1"/>
          </p:nvPr>
        </p:nvSpPr>
        <p:spPr/>
        <p:txBody>
          <a:bodyPr/>
          <a:lstStyle/>
          <a:p>
            <a:r>
              <a:rPr lang="en-US" dirty="0">
                <a:hlinkClick r:id="rId2"/>
              </a:rPr>
              <a:t>http://www.youtube.com/watch?v=</a:t>
            </a:r>
            <a:r>
              <a:rPr lang="en-US" dirty="0" smtClean="0">
                <a:hlinkClick r:id="rId2"/>
              </a:rPr>
              <a:t>rMAXqV23gHQ</a:t>
            </a:r>
            <a:endParaRPr lang="en-US" dirty="0" smtClean="0"/>
          </a:p>
          <a:p>
            <a:endParaRPr lang="en-US" dirty="0"/>
          </a:p>
        </p:txBody>
      </p:sp>
      <p:pic>
        <p:nvPicPr>
          <p:cNvPr id="4" name="Picture 3"/>
          <p:cNvPicPr>
            <a:picLocks noChangeAspect="1"/>
          </p:cNvPicPr>
          <p:nvPr/>
        </p:nvPicPr>
        <p:blipFill>
          <a:blip r:embed="rId3"/>
          <a:stretch>
            <a:fillRect/>
          </a:stretch>
        </p:blipFill>
        <p:spPr>
          <a:xfrm>
            <a:off x="1901749" y="2171888"/>
            <a:ext cx="5080000" cy="4813300"/>
          </a:xfrm>
          <a:prstGeom prst="rect">
            <a:avLst/>
          </a:prstGeom>
        </p:spPr>
      </p:pic>
    </p:spTree>
    <p:extLst>
      <p:ext uri="{BB962C8B-B14F-4D97-AF65-F5344CB8AC3E}">
        <p14:creationId xmlns:p14="http://schemas.microsoft.com/office/powerpoint/2010/main" val="1828188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http://www.youtube.com/watch?v=-</a:t>
            </a:r>
            <a:r>
              <a:rPr lang="en-US" dirty="0" smtClean="0">
                <a:hlinkClick r:id="rId2"/>
              </a:rPr>
              <a:t>9VKVt4yuhI</a:t>
            </a:r>
            <a:r>
              <a:rPr lang="en-US" dirty="0" smtClean="0"/>
              <a:t/>
            </a:r>
            <a:br>
              <a:rPr lang="en-US" dirty="0" smtClean="0"/>
            </a:br>
            <a:endParaRPr lang="en-US" dirty="0"/>
          </a:p>
        </p:txBody>
      </p:sp>
      <p:pic>
        <p:nvPicPr>
          <p:cNvPr id="5" name="Picture 4"/>
          <p:cNvPicPr>
            <a:picLocks noChangeAspect="1"/>
          </p:cNvPicPr>
          <p:nvPr/>
        </p:nvPicPr>
        <p:blipFill>
          <a:blip r:embed="rId3"/>
          <a:stretch>
            <a:fillRect/>
          </a:stretch>
        </p:blipFill>
        <p:spPr>
          <a:xfrm>
            <a:off x="457200" y="1246909"/>
            <a:ext cx="7904150" cy="5223519"/>
          </a:xfrm>
          <a:prstGeom prst="rect">
            <a:avLst/>
          </a:prstGeom>
        </p:spPr>
      </p:pic>
    </p:spTree>
    <p:extLst>
      <p:ext uri="{BB962C8B-B14F-4D97-AF65-F5344CB8AC3E}">
        <p14:creationId xmlns:p14="http://schemas.microsoft.com/office/powerpoint/2010/main" val="2771015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074615" y="2449537"/>
            <a:ext cx="6186920" cy="4134925"/>
          </a:xfrm>
          <a:prstGeom prst="rect">
            <a:avLst/>
          </a:prstGeom>
        </p:spPr>
      </p:pic>
      <p:pic>
        <p:nvPicPr>
          <p:cNvPr id="5" name="Picture 4"/>
          <p:cNvPicPr>
            <a:picLocks noChangeAspect="1"/>
          </p:cNvPicPr>
          <p:nvPr/>
        </p:nvPicPr>
        <p:blipFill>
          <a:blip r:embed="rId3"/>
          <a:stretch>
            <a:fillRect/>
          </a:stretch>
        </p:blipFill>
        <p:spPr>
          <a:xfrm>
            <a:off x="2849751" y="0"/>
            <a:ext cx="7416800" cy="4089400"/>
          </a:xfrm>
          <a:prstGeom prst="rect">
            <a:avLst/>
          </a:prstGeom>
        </p:spPr>
      </p:pic>
    </p:spTree>
    <p:extLst>
      <p:ext uri="{BB962C8B-B14F-4D97-AF65-F5344CB8AC3E}">
        <p14:creationId xmlns:p14="http://schemas.microsoft.com/office/powerpoint/2010/main" val="4039142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 Comes to Latin America</a:t>
            </a:r>
            <a:endParaRPr lang="en-US" dirty="0"/>
          </a:p>
        </p:txBody>
      </p:sp>
      <p:sp>
        <p:nvSpPr>
          <p:cNvPr id="3" name="Content Placeholder 2"/>
          <p:cNvSpPr>
            <a:spLocks noGrp="1"/>
          </p:cNvSpPr>
          <p:nvPr>
            <p:ph idx="1"/>
          </p:nvPr>
        </p:nvSpPr>
        <p:spPr>
          <a:xfrm>
            <a:off x="2590800" y="1600200"/>
            <a:ext cx="6095999" cy="4876800"/>
          </a:xfrm>
        </p:spPr>
        <p:txBody>
          <a:bodyPr>
            <a:normAutofit fontScale="92500"/>
          </a:bodyPr>
          <a:lstStyle/>
          <a:p>
            <a:r>
              <a:rPr lang="en-US" dirty="0" smtClean="0"/>
              <a:t>Widespread poverty and repression made Latin America ripe for the spread of Communist beliefs. </a:t>
            </a:r>
          </a:p>
          <a:p>
            <a:r>
              <a:rPr lang="en-US" dirty="0" smtClean="0"/>
              <a:t>In 1959, Fidel Castro overthrew the ruling dictatorship in Cuba.</a:t>
            </a:r>
          </a:p>
          <a:p>
            <a:r>
              <a:rPr lang="en-US" dirty="0" smtClean="0"/>
              <a:t>Castro came to power promising democracy to Cubans, but once in power he nationalized businesses and executed opponents. </a:t>
            </a:r>
          </a:p>
          <a:p>
            <a:r>
              <a:rPr lang="en-US" dirty="0" smtClean="0"/>
              <a:t>The United States reacted to the nationalization of American-owned businesses in Cuba by breaking off trade. </a:t>
            </a:r>
          </a:p>
          <a:p>
            <a:r>
              <a:rPr lang="en-US" dirty="0" smtClean="0"/>
              <a:t>Castro turned to the Soviet Union for support, and transformed Cuba into a Communist state</a:t>
            </a:r>
            <a:endParaRPr lang="en-US" dirty="0"/>
          </a:p>
        </p:txBody>
      </p:sp>
      <p:pic>
        <p:nvPicPr>
          <p:cNvPr id="9218" name="Picture 2" descr="http://www.latinamericanstudies.org/cuban-rebels/castro-tim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80" y="1271155"/>
            <a:ext cx="2585020" cy="366452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commons/thumb/5/58/CheHigh.jpg/250px-CheHigh.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3236" y="4385462"/>
            <a:ext cx="1828800" cy="247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63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descr="http://www.fasttrackteaching.com/burns/Unit_11_Cold_War/Unit11_map_Cuba_US.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142" y="1223673"/>
            <a:ext cx="6810324" cy="496930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2/2b/Cuba-us_map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9981" y="1497515"/>
            <a:ext cx="3559546" cy="221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458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s://encrypted-tbn3.gstatic.com/images?q=tbn:ANd9GcSB8fwKPEg4urrR86YIjPa5Tq-hFIrnOjJc5nVV4rZpKwdK8snif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06" y="1773383"/>
            <a:ext cx="5718787" cy="41374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2.gstatic.com/images?q=tbn:ANd9GcS7ueOqGmT2UyXDyRE5drWxBMnPtcNEt-M7X_tiI2gV3MQrm4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190" y="1773383"/>
            <a:ext cx="3180610" cy="273374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2.gstatic.com/images?q=tbn:ANd9GcRLz0QZ9MgQ5fX5n6Yi0Fhvo0p4g4Foq05cS7OcLKW0YtylsKOc5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650" y="4438649"/>
            <a:ext cx="1895475"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61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http://media.economist.com/images/20090103/0109L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3674"/>
            <a:ext cx="4590720" cy="33053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jfklancer.com/photos/newphotos/castrokhrushche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636334"/>
            <a:ext cx="4876800"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558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 of Pigs</a:t>
            </a:r>
            <a:endParaRPr lang="en-US" dirty="0"/>
          </a:p>
        </p:txBody>
      </p:sp>
      <p:sp>
        <p:nvSpPr>
          <p:cNvPr id="3" name="Content Placeholder 2"/>
          <p:cNvSpPr>
            <a:spLocks noGrp="1"/>
          </p:cNvSpPr>
          <p:nvPr>
            <p:ph idx="1"/>
          </p:nvPr>
        </p:nvSpPr>
        <p:spPr/>
        <p:txBody>
          <a:bodyPr/>
          <a:lstStyle/>
          <a:p>
            <a:r>
              <a:rPr lang="en-US" dirty="0" smtClean="0"/>
              <a:t>In 1961, Cuban exiles armed and trained by the American Central Intelligence Agency (CIA), invaded Cuba at the Bay of Pigs</a:t>
            </a:r>
          </a:p>
          <a:p>
            <a:r>
              <a:rPr lang="en-US" dirty="0" smtClean="0"/>
              <a:t>President John Kennedy refused to supply the rebels with air support to carry out their attack, and their invasion effort failed.</a:t>
            </a:r>
          </a:p>
          <a:p>
            <a:r>
              <a:rPr lang="en-US" dirty="0" smtClean="0"/>
              <a:t>This was seen as a major embarrassment to the young US president</a:t>
            </a:r>
            <a:endParaRPr lang="en-US" dirty="0"/>
          </a:p>
        </p:txBody>
      </p:sp>
      <p:pic>
        <p:nvPicPr>
          <p:cNvPr id="12290" name="Picture 2" descr="http://library.thinkquest.org/11046/days/cuba_map.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3237" y="4699360"/>
            <a:ext cx="3272270" cy="208563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thedustyloft.com/images/magazines/life-magazine-bay-of-pigs-0510196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65033" y="4407813"/>
            <a:ext cx="2021767" cy="266873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ncrypted-tbn2.gstatic.com/images?q=tbn:ANd9GcTBe8E22JVbwHReng5iDsB-6psnDajnTEtrVJlUiA8kTwK0XOb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266" y="4419069"/>
            <a:ext cx="1724025"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57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Cuban Missile Crisis</a:t>
            </a:r>
            <a:endParaRPr lang="en-US" dirty="0"/>
          </a:p>
        </p:txBody>
      </p:sp>
      <p:sp>
        <p:nvSpPr>
          <p:cNvPr id="3" name="Content Placeholder 2"/>
          <p:cNvSpPr>
            <a:spLocks noGrp="1"/>
          </p:cNvSpPr>
          <p:nvPr>
            <p:ph idx="1"/>
          </p:nvPr>
        </p:nvSpPr>
        <p:spPr/>
        <p:txBody>
          <a:bodyPr/>
          <a:lstStyle/>
          <a:p>
            <a:r>
              <a:rPr lang="en-US" dirty="0" smtClean="0"/>
              <a:t>In 1962, American leaders discovered Cuba was secretly building bases to install Soviet missiles with nuclear warheads.</a:t>
            </a:r>
          </a:p>
          <a:p>
            <a:r>
              <a:rPr lang="en-US" dirty="0" smtClean="0"/>
              <a:t>These would be within striking distance of US cities.</a:t>
            </a:r>
          </a:p>
          <a:p>
            <a:r>
              <a:rPr lang="en-US" dirty="0" smtClean="0"/>
              <a:t>During the “Cuban Missile Crisis,” President Kennedy ordered a naval blockade of Cuba and threatened to invade if the missiles were not withdrawn</a:t>
            </a:r>
          </a:p>
          <a:p>
            <a:r>
              <a:rPr lang="en-US" dirty="0" smtClean="0"/>
              <a:t>The world stood on the brink of nuclear war.</a:t>
            </a:r>
          </a:p>
          <a:p>
            <a:r>
              <a:rPr lang="en-US" dirty="0" smtClean="0"/>
              <a:t>Khrushchev finally agreed to withdraw the missiles for a pledge that the United States would not invade Cuba.</a:t>
            </a:r>
          </a:p>
          <a:p>
            <a:r>
              <a:rPr lang="en-US" dirty="0" smtClean="0"/>
              <a:t>Khrushchev’s failure in the crisis contributed to his removal from power in 1964</a:t>
            </a:r>
            <a:endParaRPr lang="en-US" dirty="0"/>
          </a:p>
        </p:txBody>
      </p:sp>
    </p:spTree>
    <p:extLst>
      <p:ext uri="{BB962C8B-B14F-4D97-AF65-F5344CB8AC3E}">
        <p14:creationId xmlns:p14="http://schemas.microsoft.com/office/powerpoint/2010/main" val="1719536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Nuclear Arms Race</a:t>
            </a:r>
            <a:endParaRPr lang="en-US" dirty="0"/>
          </a:p>
        </p:txBody>
      </p:sp>
      <p:sp>
        <p:nvSpPr>
          <p:cNvPr id="3" name="Content Placeholder 2"/>
          <p:cNvSpPr>
            <a:spLocks noGrp="1"/>
          </p:cNvSpPr>
          <p:nvPr>
            <p:ph idx="1"/>
          </p:nvPr>
        </p:nvSpPr>
        <p:spPr>
          <a:xfrm>
            <a:off x="457200" y="1387231"/>
            <a:ext cx="8229600" cy="5089769"/>
          </a:xfrm>
        </p:spPr>
        <p:txBody>
          <a:bodyPr/>
          <a:lstStyle/>
          <a:p>
            <a:r>
              <a:rPr lang="en-US" dirty="0" smtClean="0"/>
              <a:t>In 1949, the soviet Union exploded its first atomic bomb.</a:t>
            </a:r>
          </a:p>
          <a:p>
            <a:r>
              <a:rPr lang="en-US" dirty="0" smtClean="0"/>
              <a:t>Soon both the United States and Soviet Union also developed far more destructive hydrogen bombs and the missiles to deliver them. </a:t>
            </a:r>
          </a:p>
          <a:p>
            <a:r>
              <a:rPr lang="en-US" dirty="0" smtClean="0"/>
              <a:t>A space race also developed and the Soviet Union took an early lead when they launched Sputnik, a satellite, into outer space in 1957.</a:t>
            </a:r>
          </a:p>
          <a:p>
            <a:r>
              <a:rPr lang="en-US" dirty="0" smtClean="0"/>
              <a:t>Both Superpowers realized these weapons were too powerful and could not be used without terrible consequences</a:t>
            </a:r>
          </a:p>
          <a:p>
            <a:r>
              <a:rPr lang="en-US" dirty="0" smtClean="0"/>
              <a:t>They stockpiled nuclear weapons to serve as deterrents, preventing either Superpower from attacking the other</a:t>
            </a:r>
            <a:endParaRPr lang="en-US" dirty="0"/>
          </a:p>
        </p:txBody>
      </p:sp>
    </p:spTree>
    <p:extLst>
      <p:ext uri="{BB962C8B-B14F-4D97-AF65-F5344CB8AC3E}">
        <p14:creationId xmlns:p14="http://schemas.microsoft.com/office/powerpoint/2010/main" val="4111930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timeglobalspin.files.wordpress.com/2012/10/001079.jpg?w=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2" y="907473"/>
            <a:ext cx="7980218" cy="532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78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www.johndclare.net/images/Armwrestl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873" y="2495550"/>
            <a:ext cx="56102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wacona.com/promote/kennedy/77247A3DDCEB4E4B913DD6EE591033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459861"/>
            <a:ext cx="4253344" cy="347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742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6" descr="http://assets.nydailynews.com/polopoly_fs/1.1182240.1350086569!/img/httpImage/image.jpg_gen/derivatives/gallery_635/new-york-daily-news-front-page-cuban-missile-crisis-19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6" y="1011382"/>
            <a:ext cx="4028763" cy="4973781"/>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nationalinterest.org/files/imagecache/resize-340/images/WomenCubanMissileCri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521" y="4429125"/>
            <a:ext cx="3238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wbur.org/files/2012/10/1011_jfk-rfk.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1807" y="377536"/>
            <a:ext cx="5519159"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60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www.historywiz.com/images/coldwar/atomicbl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454"/>
            <a:ext cx="4590473" cy="34428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RTmVcxUKLbJOBUmp43Br5DOzQFdLtz0nWMAxUR0nJIVsb1MdX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79275"/>
            <a:ext cx="4003964" cy="25692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rile-archives.org/coldwar_nik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548" y="3524250"/>
            <a:ext cx="4355234"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965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leads to Conflict</a:t>
            </a:r>
            <a:endParaRPr lang="en-US" dirty="0"/>
          </a:p>
        </p:txBody>
      </p:sp>
      <p:sp>
        <p:nvSpPr>
          <p:cNvPr id="3" name="Content Placeholder 2"/>
          <p:cNvSpPr>
            <a:spLocks noGrp="1"/>
          </p:cNvSpPr>
          <p:nvPr>
            <p:ph idx="1"/>
          </p:nvPr>
        </p:nvSpPr>
        <p:spPr/>
        <p:txBody>
          <a:bodyPr/>
          <a:lstStyle/>
          <a:p>
            <a:r>
              <a:rPr lang="en-US" dirty="0" smtClean="0"/>
              <a:t>The USA and the USSR both were soon locked in a new “Balance of Terror,” which forced them to find other channels for competition.</a:t>
            </a:r>
          </a:p>
          <a:p>
            <a:r>
              <a:rPr lang="en-US" dirty="0" smtClean="0"/>
              <a:t>They soon became involved in a number of regional conflicts, some of which led to warfare on a limited scale.</a:t>
            </a:r>
          </a:p>
          <a:p>
            <a:endParaRPr lang="en-US" dirty="0"/>
          </a:p>
        </p:txBody>
      </p:sp>
      <p:pic>
        <p:nvPicPr>
          <p:cNvPr id="3074" name="Picture 2" descr="https://encrypted-tbn2.gstatic.com/images?q=tbn:ANd9GcR5wVZRB5kR3u5nMxnttz7XGT0UapeTebsjEJOtrxZfrR6kYSye2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237" y="3588584"/>
            <a:ext cx="4340514" cy="288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894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Nikita Khrushchev takes over USSR</a:t>
            </a:r>
            <a:endParaRPr lang="en-US" dirty="0"/>
          </a:p>
        </p:txBody>
      </p:sp>
      <p:sp>
        <p:nvSpPr>
          <p:cNvPr id="3" name="Content Placeholder 2"/>
          <p:cNvSpPr>
            <a:spLocks noGrp="1"/>
          </p:cNvSpPr>
          <p:nvPr>
            <p:ph idx="1"/>
          </p:nvPr>
        </p:nvSpPr>
        <p:spPr>
          <a:xfrm>
            <a:off x="457200" y="1600200"/>
            <a:ext cx="5472545" cy="4876800"/>
          </a:xfrm>
        </p:spPr>
        <p:txBody>
          <a:bodyPr/>
          <a:lstStyle/>
          <a:p>
            <a:r>
              <a:rPr lang="en-US" dirty="0" smtClean="0"/>
              <a:t>In 1953, Stalin died</a:t>
            </a:r>
          </a:p>
          <a:p>
            <a:r>
              <a:rPr lang="en-US" dirty="0" smtClean="0"/>
              <a:t>Nikita Khrushchev emerged as the next leader of the Soviet Union.</a:t>
            </a:r>
          </a:p>
          <a:p>
            <a:r>
              <a:rPr lang="en-US" dirty="0" smtClean="0"/>
              <a:t>Khrushchev condemned Stalin’s atrocities, freed many political prisoners, and attempted to introduce changes into the Soviet Union.</a:t>
            </a:r>
          </a:p>
          <a:p>
            <a:r>
              <a:rPr lang="en-US" dirty="0" smtClean="0"/>
              <a:t>Khrushchev’s condemnation of Stalinism triggered unrest in Eastern Europe, where local populations were unhappy with Communist rule. </a:t>
            </a:r>
            <a:endParaRPr lang="en-US" dirty="0"/>
          </a:p>
        </p:txBody>
      </p:sp>
      <p:pic>
        <p:nvPicPr>
          <p:cNvPr id="5122" name="Picture 2" descr="http://www.anglonautes.com/hist_us_20_cold_war/hist_us_20_cold_war_cov_time_Khrushchev%20_bomb.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60472" y="1600200"/>
            <a:ext cx="3047989" cy="438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09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eg;base64,/9j/4AAQSkZJRgABAQAAAQABAAD/2wCEAAkGBhMSEBUUEhQWFRQVGBoYGBcXGB0cGBcYHR0VFxwYHBgYHSYeGBojGhcVHy8gIycpLCwsFR4xNTAqNSYrLCkBCQoKBQUFDQUFDSkYEhgpKSkpKSkpKSkpKSkpKSkpKSkpKSkpKSkpKSkpKSkpKSkpKSkpKSkpKSkpKSkpKSkpKf/AABEIAKgAyAMBIgACEQEDEQH/xAAcAAAABwEBAAAAAAAAAAAAAAAAAQMEBQYHAgj/xABCEAACAAQDBQUFBwMCBQUBAAABAgADBBESITEFBkFRYQcTInGBMkKRobEUI1JywdHwYoKSM+EkQ1NjoheDo9PxFf/EABQBAQAAAAAAAAAAAAAAAAAAAAD/xAAUEQEAAAAAAAAAAAAAAAAAAAAA/9oADAMBAAIRAxEAPwDZ8Uc4o4JMC8B2HgmmW46RzeAZWKARYu3EqvIanzPD0hrOoeTMDzxG/wBYlxLEcPJgK7M2lNkG8y8yXxPvqOeXtD5xKS54YBlNwRcEaER1WU1xY6RB7Gm93Oen923eJ0F7MvxIPqYCaLHnAxGOS0EWMAZaCJjnFHOKAVx9Y5x9YTvBXgFscGHhHFAvAOFmR1ihBTHQaAVDx2rRTN8O0mmoLofvZ9riUp0voXb3B016RlW0e2HaU0nDMSSp4S0FwPzNc+sB6KgwI8z0XadtKW1/tUxuNnswPSxGkaZub2zS5hWXXASnYgLNUfdn8+fhz4jLygNUQQoZQOoHwEJy5gIBBBBzBGhHO/EQqpgGVTsmS3tSpZ80X9oEPG0gQDSBaOgYIwBWhGbWBWw38Vr26afpDi8VN6/7QTOl/wCmTgQ8xLZgT0ucXpaAs4rBcX4+cLPNPCGVHa2tzb+fWHPeWMAnNckcoznebeWXS1ktxMUsSqFQQSVa+I5aWIX4xddvFu7NjYHIkGxANhl/VnYRkXbRu6JT09RLQImHumCiwVlJZdOYLZ816wGwU1UHUMM7i8KGK3uBUF6GUTyiyQBGOYOCgCJjm8dGCgCJgXgGBAKS4O0EkdrAYH2g7OaTX1CzM++YzFa3hwsAQAdSwyB8hziHoaRR97Ui6ItlTQzCNADwFyCTyvaNifZUraMt1qEzM0niChF08LWzGFQL6G0dy+ziglMJjh3YACztdctLqRaAxOrqZTjwU5Vs7YWNuHEg3EJVFZN7tcYTu/dXw4sic7DxcTrDzbtdLee3eJMOFiti/IkcBYDoIYN3C5iWTnoWNvXIE3PlAbl2M7xmbTNTObtT4Sh5yXuVH9pBXytGjho8w7p77z6Kc8ynlyyJgVSr4jZVvhAIIPGNCHa1tFQhfZwwvbCwM0Br6BThIYnkIDW2eBGV/wDq9VYgp2ZNBJHvP/8AVAgNOByhtX7RlyJZmTnWWg1ZjYeQ4k9BFQ2/vsKMlBM72dxlXxKvRj7p8s4zvbO1aiqfHUPe2i6Kg5KNB9YCd3y7RHqSZVOWl0/vHR5vnxVP6dTx5RK9nO1FBNMxGGZ4pfR+K+TAfFesZ3htblf65QtRVplta9ipBBGo4gjrp8IDeMJTIQDVZZ5QnsLaP2ylSZl3g8Lj+sa+V8iPOI3atYQj2R2CXLhVJIAuSLW6QDfbdcyq0z7sy5YvaY+Bb2uWvhI8PX0jA9sbxzaueVeY3cmbiWXiJReFwDbh0GsW7eXfipqlmyZIWXJIwlnH3xU6iwJAB0vrFJGxsbAJk1wLcM8rjlAei916JZVNLVdAo+kSpMZnsmurpMlU73JRbNFJFuFyM4cNt+sJznMPJVH0WA0MwREZnPrKs6z5mv4j+kHs+tnh7d9N5HxH9fjAaTeOS0Uiq2zXStGSYOBKC59Ra8Mzv9UaGXLvzwt9A0BoRaDxxnbb81JOSyx/Yf1YxxVb4VSozmZLVVBJPdjQfz5wGk98FUliFUakkAD1OQiEqu0CgQ4PtcouxwgKSwxHIXZQVAvxJjAd4t6KitmYp0wlR7KaIoGnhGV+ZiMpms621DDL1EB6TnbNlilMuU4d8pga9sb3GYZT4cgRkYezJLvLPfABSuEknO1s/XqIiKOvZ0wuqixFmAKsPwhlIt0urFc8oLa1ZZc20GdzlAZQdzb1jyZLGaFLWfkAcmY6L5/CGG9u6syiKB3RjMxez7pGElTfM2DLnF2od+5NMZxcM4yICAZsDfNjkLRn2+e2JtRVOZwwFchLvfuwQDYn8WefXygGtPOCkZX4dY2fY21Zq00os4ZZKrMRCqgYcLYQRhuTkRe+oOtowqnfxgm9gRfjl5cYvKbeMySBLfEApUqFwWvYD7tMgoAJ4i5OYJgPQFDXLOlJMQnC6hh5HP4wIit05RWhpwde7UnzbxfrBwGKSZSG+YJ1z1Omvzzh5MkYQATfz1H7xA0k++qnTUROSTdAC1xqL/oYBlUSMj/P5nCc6TiUOMsvn/8AsPWcOL2sQbH9/KG6SjZ046j1/wB4C79mm3+7niUc1nrYZ/8AMUZfEYh8Is6rUHac1Js0mTMkOEl3siP4LWXiSmI4vOMg2ZVMq4lNnlsGU/1KQQfjaNE2jvQsyu2fNTLvHlOfyurySp/K9x6QGUzWKTByYC/na31hOpGGYpHEj4Xtf0vElvVs8yqiah9ybMX0xEr8iIY7T2cyysbsiFApCFvG4YAgqBr4SDrAaPu/tQVMhZgti0b83GF5sjWKf2Y1Nps2VwIDevG30i+zUEBHtoL2vof3hiRZxbic/I3H6xIz0iMny8zAWSjIeXbpDGr2WMV7CF9iNcdOsPKheUBXX2ePX+Wit78z0lUpTF45tsK8cIILHoMreZi6ztLmwA1PIDU/C8YnvFtk1NS83RfZUckGS+vHzMBHjSAGjkNAgLhJ7TqsSVlNgZV96xxW+l/SLRtHYFWagU5mrPZ5YmIJbeIyzoSpsy+R88xGUBtY2/skmyq2sqaqYt50lZKSszZJfdmXcD8Xgtc8zzgO9jdmRlf8RW4RKkAze5BBxYAX8ZGQGWmd4xavq2mzXmP7Ux2dvNiWP1j0h2tbQMrZFRY2MwLLv+dgD8rx5oMASmFpcxkYMjFWU3BBIIPMEaQjHZMBq25e2m2hIdJh/wCIkWOMEgvLPGykDECLE20YQIo3Z9t0Uu0ZMxzaWTgf8r+G/UAkH0g4CzUOz5S5o9zbQn9IWn06m9gIZJLVhkLMf9oVmVDS8izP0CX+fxgIkVBlNNuTkgYehtn8Ykpcu3dMxJYiz+Zzt6XiFnMHc2vd7Ai2QAYMb+gMTDzfAL3ve4/T6wBUKS0qws3F3T5NgALdMN8r3yjja9T3U1DLxiUjl5QbNlXEJg8XG7KT/cY4mT2xJMXIhrjzGYy9I52tVNOQk6jMW0GZOQN+Z+MBYO0qUrVkx19makuap6Mgz/8AGKKZwwTAdbZE2ta6nXXELet4slVtP7RR0rH2klzKZud5bB0/+OYP8TFO2jMsT6QE1uztHu6uSw8INh5rYC582uY2CaBrGElWTxNkwUKo8o2PdjagqaVH42sfMZGAWqEiLqNYl58uI6bLgH+xWyGfD6ZfpEjPOeURGx9PU/vD3b+1JVNKM2cwVQMs82NiQqjiTygKj2ibdWVTNKBHezsrDUJ7zdAfZ63PIxlFodbX2q9TPebM9pzpwA0CjoBYQ0LQHI1jqCEtiCQCQLXPAXyF+UEIDsRqfYBWgVc+WdXkAjrgcE/JvrGVqYtfZhtTuNqUzXsGfuj5TAU+pWA0rt7ryKORKv8A6k4sR0RT+riMKvGo9vNfiq6eV/05JYjq7H9EEZgYAgYDNBQUApTnxL5j6iBBSR4l8x9YOA09ZIlSwWKg2zJICg9OMNZ1cmEsWsBxzAPx1hpJ2eutyzHIE3J9P3hhtCXLU3YoSNS5Y+niY/KADbQWZMQA+G5Nhxtc59OkPaiblmc4hpFcpcd3LLBbklF1PAeXH4QpN2g5PilOPQ6QDqdWBVty+scUdZjuMJA4Hh5Q1Szk4sh1yA87wtPLzBglLglj3iLFvIawCDTTLmhR7DsD/cAQD8GIiP2io763UcOvTPQRIVpGjHERYnCcx+xiJ2o4789DYwD5UUvdyGJ52AHkvD1i37kbdlUrvKmELJmWKtfJH0N7cGFs+GGKLSzV4ZeUPSQVIGnWA2afWyvxp/kP3hKloftBOFgJYPicEWXjbz84omwKNqiTiCgYTgPmAM9IfVGyWSW92ZV1NiQDbQ20NusBbtmyZIMwrOZkXNpgQ4AePizBUWzIy1zyitb77mVVbPIWfLZpaXkyDdca5YyrXIL3te9siudosu7G3hUyBKmMHYKFEpAQHTCBdjn4bcrA9dIQqistpMwMWmifgQkmzJiKsFuc1C3F/wDtwGETZZVirAhgSCDkQRkQRwIMLUOz5k+YsqUheY5sqrqT/OMWTfKk+17YmJSLjaa6gAcXKriPIC9yT5mNI3C7O12f99UWaquwBViURCAMshdjnnyMBTKrdg0WyqpZwAms0ssAQcJDDAtxkbYmJ5k9M8+Ear2zbdJSVIXD47OxFsRCXVQbcLsdfwxk4gFQIVpKgo6uNVYMPNSCPpDeCxwFx7Vtpd9taoPBSqD+1Vv8yYqkkqWUOSqkjEQLkLfMgcSBwgVlY02Y0xs2dizeZhDFASO2Gpu9P2Xvu7/72HGf8MrRYNy9yG2hT1hlg97JWWZWeTMcZZCObKMjwIHOKeI9A9jez+42WHZcLT3aYScroPApN9BYH4wGDqhVwrAqQwBBFiCCLgjUGCiydo06Q+1Jr08zvVdlZmGa94bYgpHtAW184EA+Fazy7y/AtsidTpoBnbWGjUcsXxkk6EAZ9BfXyGXlHMmtPdgC4y1GvCFKULkufHjz4kwEYadUXMEEsAFB8WZ0J5/SHkuWwyWTf886/wAgYe1NPLK4bC4F8usNJV0Gtlvnxt18oDtZdRwWUnkc/kIYVzzhfHZhxsxv884kvtltCXJ0yhKUMJuwBc/KAitny1DBmBCr4zcWvhzA65kQ43ZmU0yfNSrwos+W6rNa/wBzMyZHy4XGE9GMN9rVWMkDQD45j9vlEUiwC6zSCQCuRtcG4NuI5iH1IxOrX6REYLRZN1djmqmiWrBABidjnYZDTiSTkIC39mFUonzJDmwdcaD+oZMP8bH0jQ5uypTqVdbgixBjJds0D0FTKnSSXEohs7XI46DQgmLum+PeANLQ2IvkrHWAqO+Xf7MmBafKnYlkBv4GNgwBBBAPKI/degrNrTnIZGwKF8bsiyUa4BSWhBYDCRh52vFm25VNVoZTy3I1vgtY9CYkOybdpqaqmkhgryrZkcGQjIHzgLFuXujIoJZKDHOOUycw8TdB+Bb8B63gts7xKsqZMe4VMVxztdviQBbneJh3KtN5Bz8xf9Yx/tHrTgmAHFjeWGOlmAe4twyUfGAoW09oNPnPNf2pjFj0ub2HQaekNQIFo5MB1igjABjq8AYaOjKbUqc+hjQuz+vpZs2VIl0AaoyxTMV1AUeKZc3Zb5ZDK5PO0T2+NJLlzlwHCB7VicJORFhc52gKTsLsr2jVAMlOUQi4eaQinla/iN+YFojts7TrUQUVQ7olPdO5OQBBJ8WH29cib5EWjbOzXfBCz0ztZczLZjxHtLc/5eh5xSe3WVTtVS58ibLeYR3c5UYEqy+wzAaXUlf7BAZjLHiXzH1ECBJN3X8w+ogQE26FAGU2U6g6A/tC0ipw3yAvxvpEnvJsw01VOkqMQlzGVbgsSuq5aeyREFOlPLALZA5C4zHSwOnrAStNNGfMnjDjCLc4h5bH8S/CH1PNJuGvb9YBOaGW+Cw9NPKGU6p9xL9SdT+0TJF8tIaLu3NqC3crmozOgF9ATzOeUBXZtRdvCL5gDrw+efxjkyiCenz4Wh9TbOeW7BxhZSVIPu8Cf0HnDqfTSzYtcHLMan04wCIoBx109Yu/ZxRIgnsxBwqDbiFF7mKiQTp4R19o/wA5RZdyKlZcyeHKqhp3LFiBcDgB7zG+QgLft/Y6TZaOjXVmADDWxuD5/wC0L7t92JIRx4kJAPBgNbeRPzHOIXdasJopKsvsTXXXhgZiB6m/pHe19timSS5IJ76UrAcA1Mha/UkKYC4tNQDJRDzYlReaBYDwtFdae7ZqpsRl6w/3Zlzftal1sMLcehgJDbs4yxPa1/Za1tckBHzjJN+KIpREzXCs8yUZanN3srFzpcAY9T0AveNurdmd4z5Br2yOlrL/AD0jAu1rZrSa4LgCqZalSCSrZtiIJ/qyt0EBSlWOXSOxBMYBMCLHsHdNKiWsx6ymkgthKMWM0DLxYFGd+AvnFdww9OwqiwPcTbHMHA2Y1yy5QGv0EqkoaUpTYgH/ANWocqs2YBwFzhkr1Yi3AMYzze/edZs77n2ALA4ma3PNgCx6kRWXLWwkmyn2TfI+R0McBYDrGTqYK2cdBYBEBbN2N2pkuesyehXCVZAeJJyb0sfUQIumytp/aqORY4p0pVBBPiYAjEcwL2IvlfUwUBx2qL3e1XIBPeJLfL8uH0zWKVWzcZ+8IJGijQefMxu2+O4a11RjLMjCUigj2fam3uOJ0ih7Q7HapDeW0uYvIko3zyPxgMyWSwN1z6fsYXl1Zva7KeovExOoChKMpV1yYHIgjgesRdSniFj4j8h+/KAsO5m7f26Y15+FE9r8bX/COWVsR+BjW6bY0qRKEuUoVVNiDq19WJ4nrGObpbRMmpRlNluFI/EpIBA8jbPpGqVW0PvJ8m5xoiTUtqQb3UjliX4N0gKRvPuq9RVqlOyhmxh8RsAVsQAbEk4b5W4CKxtndSopGHfowv7Lj2Wtybn0NjGg7T2lbaFKsoYcVRKZQciwdWD+mFfUmNB2vsmVVUzyZo8Jyv8Ahbgw6g5/KA86SwB/P5eOqqeFAsLt7o68z0EcVVOZE+ZKmWBlsVbzBN/TjDdJmI4uJ0voq8P3gJig3j+z0xltcv8AeMpGjTHCqcQ1ACYxe/vDKIDbVe1RPM9hhM18WG5IUZAKCeAAA9IazpuN8tACB+/rCu11sqjlAbtL3ikJLUEqLKBmQNBC+wN8pE2rlylmIWfFYKQTkpPDyjFaXZSGWrFASRxJOfxi3dmVEo2nJwoosJhNgMgEb94DaJlQFneYBtx4iKj2sbLlT9mT3dRjkATJbcQbqCPIg2I6DlEvt+YUnBibIyBQbaNdsueYI+Biu7z7RE/ZFUAysRKNwDcrhYHPlodYDAGgoMwAYC+dkO58utqmadhaXICuZR/5hYkC/wDQpFzzuBxMb2diS9cC3GQ8OQGVrDha3C0YX2FTmG1cr4TImBvIYSD/AJAR6IM4QGI9uexZEpJE1ERJrOytawZ1CrYkXuwBFr8MVoyLFGh9us2+1bXyEiVYcB7R+pjO7wBwpLlkkAC5JAA5k5CEontydn99tGll6gzkJ/Kpxn5LAb12eblikoJa1Kp392ZsgSmI3CYtbga24kwInKvaB4qQBnfS+fDiYEBPWgiIImCJgKzvbuLJrVJ/051iFmLbXhiHvL8+UeedsbMennvKnqysntDieVm4g6gjhHqV5kedt+K5p+0Z5ckhJhUDkFOFQOQ/eAhKMlbE68uQGgHlFzk73S2r5M/EZavJ7mbiyCsb28WfhvbxdYpzGwJ42hCZnLtzEBY6ve5JO0aaejLOWQiqxFyD7SNhLDUJmDbUxqlfvjJUnxqRgDjDmSCLr8iDHnANnGr9mn2f7IJjSzMnK7LZs1GG2EgaZKRm17WytAUfeyp76tmnCVxlSQ2vsgk+R1HQwwqGsthqfpE5vrVM+0ZzzBnZT6WFvkPlFbnzLgngIDmgk3YngP1hXbPCFaOXhl+djDbabXb0gLHRyx3SZe6NTF27K5ANeTb2ZTn4lV/UxR6Zx3aZe6OPSLLuBt1pFcipLEwzrSiL2IBIYsDpcBb2OsBs1eBhzUOvFSAb+hyMRFbu5SVAYWMourJ1AYFT7V7ehtHe9+9C0ElJsyWzyi4RytroDezYT7Wdha41hxsbbFLWJjp5iTV42PiX8ynxKfMQHliqpTLdkb2kYqfNSQfmDCAEXvtf2EKbablRZJ6iavmbq/8A5qT6xRYC7dju0u52qnJ5c1SOfhxAfFRG9NttEve5AAOhvmQLWF8weHAZxg3Y2R//AGae/KZbz7trfrHpGYb6gEdQD9YDzr211izNqELbwSZasR+LNrfBhFAEWXtFW21awWt981srC2VsvK0V5UgAEjRex6nRJlRUzGVe7QS0LGxxObth6hFt/fFARCSAoJJIAA1JOQAHM6R6U3U3Fp6Sily5iq022KYTr3psWF+AGSj8sAjN2pLCY2OI2yGpN87dLgjKCizS6SnQAqqAg3zIxZ/hxEkcBlygQD6bMsIZVm1AtgASTyBg4EAwq9rBVIZkDWNgXC3NjbJjfWML3qkkVs5iLB2xjybPXQgG4uOUCBARDaRyi3t6iCgQEJPSzkRoHZ/vPIpKCe09rfe+BFsZjnAtwo4AWHiOQvAgQFW3g209VN7x1CXAwqMwqHNRfVib3JPPhpDB1xEINBmYECAezPZy4RGzvFiPIQUCAsdPJ8C3FvCPoIf7HTDUSGBsRNTTI+0sCBAXrtwmnuaWWGNnnFiL6hFvp5mMrXZzK3eSXaU44qSpHkRmIECALeLbFbPRBVTO+WVfA5ALANa4LWxEZDXjFfJgQICzdnO1JVPtSmnT3EuUjEsxvYeFgNLnUiPRlHvtQTR4KyQf/dUH4PYwIEB5l3p20autn1H/AFZjMOi6KP8AELEaDAgQFm7NaXvNr0a6gTQx8lDP+kemp1GDlYWMHAgEfsCBlJwjMZnnwFzxvBQIE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www.nasa.gov/images/content/228232main_ColdWarCoOp_04_JFK_Khrushch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509" y="2251691"/>
            <a:ext cx="3631334" cy="306484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c.suite101.com/files/styles/article_full/public/000/191/000191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819149"/>
            <a:ext cx="4181475" cy="56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911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&amp; Protests in Eastern Europe: Poland, Hungary, &amp; Czechoslovakia</a:t>
            </a:r>
            <a:endParaRPr lang="en-US" dirty="0"/>
          </a:p>
        </p:txBody>
      </p:sp>
      <p:sp>
        <p:nvSpPr>
          <p:cNvPr id="3" name="Content Placeholder 2"/>
          <p:cNvSpPr>
            <a:spLocks noGrp="1"/>
          </p:cNvSpPr>
          <p:nvPr>
            <p:ph idx="1"/>
          </p:nvPr>
        </p:nvSpPr>
        <p:spPr/>
        <p:txBody>
          <a:bodyPr>
            <a:normAutofit lnSpcReduction="10000"/>
          </a:bodyPr>
          <a:lstStyle/>
          <a:p>
            <a:r>
              <a:rPr lang="en-US" dirty="0" smtClean="0"/>
              <a:t>Poland</a:t>
            </a:r>
          </a:p>
          <a:p>
            <a:pPr lvl="1"/>
            <a:r>
              <a:rPr lang="en-US" dirty="0" smtClean="0"/>
              <a:t>In 1956, workers went on strike demanding greater freedom. Khrushchev agreed to let Polish reformers handle their own affairs so long as Poland remained Communist and continued to be loyal members of the Warsaw Pact</a:t>
            </a:r>
          </a:p>
          <a:p>
            <a:r>
              <a:rPr lang="en-US" dirty="0" smtClean="0"/>
              <a:t>Hungary</a:t>
            </a:r>
          </a:p>
          <a:p>
            <a:pPr lvl="1"/>
            <a:r>
              <a:rPr lang="en-US" dirty="0" smtClean="0"/>
              <a:t>Students launched demonstrations in favor of reform. Unlike Poland, Hungarian leaders threatened to leave the Warsaw pact. Soviet troops were sent into Hungary in 1956 and brutally crushed the reform government</a:t>
            </a:r>
          </a:p>
          <a:p>
            <a:r>
              <a:rPr lang="en-US" dirty="0" smtClean="0"/>
              <a:t>Czechoslovakia</a:t>
            </a:r>
          </a:p>
          <a:p>
            <a:pPr lvl="1"/>
            <a:r>
              <a:rPr lang="en-US" dirty="0" smtClean="0"/>
              <a:t>In 1968, after Czech leaders proclaimed a more liberal policy called “Communism with a human face,” the Soviets sent tanks into Prague.</a:t>
            </a:r>
          </a:p>
          <a:p>
            <a:pPr lvl="1"/>
            <a:r>
              <a:rPr lang="en-US" dirty="0" smtClean="0"/>
              <a:t>Czech leaders were replaced by hardline Communists</a:t>
            </a:r>
          </a:p>
        </p:txBody>
      </p:sp>
    </p:spTree>
    <p:extLst>
      <p:ext uri="{BB962C8B-B14F-4D97-AF65-F5344CB8AC3E}">
        <p14:creationId xmlns:p14="http://schemas.microsoft.com/office/powerpoint/2010/main" val="2705430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honresourcesshop.com/images/detailed/4/eucwa312607253054b252439072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4" y="368696"/>
            <a:ext cx="8686800" cy="622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23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http://www.cinemastrikesback.com/news/tribeca2006/films/freedomsfury/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43" y="969818"/>
            <a:ext cx="7172460" cy="507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81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696</TotalTime>
  <Words>721</Words>
  <Application>Microsoft Office PowerPoint</Application>
  <PresentationFormat>On-screen Show (4:3)</PresentationFormat>
  <Paragraphs>51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The Cold War at its Height</vt:lpstr>
      <vt:lpstr>The Nuclear Arms Race</vt:lpstr>
      <vt:lpstr>PowerPoint Presentation</vt:lpstr>
      <vt:lpstr>Competition leads to Conflict</vt:lpstr>
      <vt:lpstr>Nikita Khrushchev takes over USSR</vt:lpstr>
      <vt:lpstr>PowerPoint Presentation</vt:lpstr>
      <vt:lpstr>Problems &amp; Protests in Eastern Europe: Poland, Hungary, &amp; Czechoslovakia</vt:lpstr>
      <vt:lpstr>PowerPoint Presentation</vt:lpstr>
      <vt:lpstr>PowerPoint Presentation</vt:lpstr>
      <vt:lpstr>Problems &amp; Protests in Eastern Europe: East Berlin &amp; The Berlin Wall</vt:lpstr>
      <vt:lpstr>Conrad Schumann</vt:lpstr>
      <vt:lpstr>http://www.youtube.com/watch?v=-9VKVt4yuhI </vt:lpstr>
      <vt:lpstr>PowerPoint Presentation</vt:lpstr>
      <vt:lpstr>Communism Comes to Latin America</vt:lpstr>
      <vt:lpstr>PowerPoint Presentation</vt:lpstr>
      <vt:lpstr>PowerPoint Presentation</vt:lpstr>
      <vt:lpstr>PowerPoint Presentation</vt:lpstr>
      <vt:lpstr>Bay of Pigs</vt:lpstr>
      <vt:lpstr>Cuban Missile Crisis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at its Height</dc:title>
  <dc:creator>Shane Trotter</dc:creator>
  <cp:lastModifiedBy>Windows User</cp:lastModifiedBy>
  <cp:revision>22</cp:revision>
  <dcterms:created xsi:type="dcterms:W3CDTF">2013-03-31T22:45:41Z</dcterms:created>
  <dcterms:modified xsi:type="dcterms:W3CDTF">2013-04-14T14:34:04Z</dcterms:modified>
</cp:coreProperties>
</file>